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A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venue_main_h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731520"/>
            <a:ext cx="5303520" cy="53949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17920" y="731520"/>
            <a:ext cx="5303520" cy="5394960"/>
          </a:xfrm>
          <a:prstGeom prst="rect">
            <a:avLst/>
          </a:prstGeom>
          <a:noFill/>
          <a:ln w="2540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097280"/>
            <a:ext cx="51206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1">
                <a:solidFill>
                  <a:srgbClr val="D4AF37"/>
                </a:solidFill>
                <a:latin typeface="Georgia"/>
              </a:defRPr>
            </a:pPr>
            <a:r>
              <a:t>КОНЦЕПЦИЯ И БИЗНЕС-ПЛАН СОБЫТИЯ</a:t>
            </a:r>
          </a:p>
          <a:p>
            <a:pPr>
              <a:spcAft>
                <a:spcPts val="1400"/>
              </a:spcAft>
              <a:defRPr sz="3200" b="1">
                <a:solidFill>
                  <a:srgbClr val="EBE6DE"/>
                </a:solidFill>
                <a:latin typeface="Georgia"/>
              </a:defRPr>
            </a:pPr>
            <a:r>
              <a:t>Средневековый</a:t>
            </a:r>
            <a:br/>
            <a:r>
              <a:t>Бал-Квест</a:t>
            </a:r>
            <a:br/>
            <a:r>
              <a:t>«Расколотый Договор»</a:t>
            </a:r>
          </a:p>
          <a:p>
            <a:pPr>
              <a:spcAft>
                <a:spcPts val="2000"/>
              </a:spcAft>
              <a:defRPr sz="1300">
                <a:solidFill>
                  <a:srgbClr val="AAA096"/>
                </a:solidFill>
                <a:latin typeface="Georgia"/>
              </a:defRPr>
            </a:pPr>
            <a:r>
              <a:t>Иммерсивный вечер в подземном театре Одессы</a:t>
            </a:r>
            <a:br/>
            <a:r>
              <a:t>Сеттинг: Dark Fantasy («Ведьмак», «Игра Престолов»)</a:t>
            </a:r>
            <a:br/>
            <a:r>
              <a:t>Формат: Простые средневековые танцы + сюжетный квест</a:t>
            </a:r>
          </a:p>
          <a:p>
            <a:pPr>
              <a:defRPr sz="1200" b="1">
                <a:solidFill>
                  <a:srgbClr val="E68C28"/>
                </a:solidFill>
                <a:latin typeface="Georgia"/>
              </a:defRPr>
            </a:pPr>
            <a:r>
              <a:t>⚔️ 80–130 гостей   •   🎭 4 Дома   •   🗝️ 12 Осколков   •   ⏳ 4 часа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БАЛ-КВЕСТ «РАСКОЛОТЫЙ ДОГОВОР»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Общая концепция и позиционирование проекта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486400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463C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4AF37"/>
                </a:solidFill>
                <a:latin typeface="Georgia"/>
              </a:defRPr>
            </a:pPr>
            <a:r>
              <a:t> Атмосфера Dark Fantasy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94560"/>
            <a:ext cx="51206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EBE6DE"/>
                </a:solidFill>
                <a:latin typeface="Georgia"/>
              </a:defRPr>
            </a:pPr>
            <a:r>
              <a:t>• Эстетика: вдохновлено вселенными «Ведьмака», «Игры престолов» и «Властелина колец».</a:t>
            </a:r>
            <a:br/>
            <a:r>
              <a:t>• Площадка: аутентичный подземный театр Одессы — каменные готические своды, факелы, свечной полумрак.</a:t>
            </a:r>
            <a:br/>
            <a:r>
              <a:t>• Погружение: каждый гость становится представителем одного из 4 Великих Домов.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114800"/>
            <a:ext cx="5486400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463C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251960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4AF37"/>
                </a:solidFill>
                <a:latin typeface="Georgia"/>
              </a:defRPr>
            </a:pPr>
            <a:r>
              <a:t> «Танцы без душности» + Живой квест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3440"/>
            <a:ext cx="51206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EBE6DE"/>
                </a:solidFill>
                <a:latin typeface="Georgia"/>
              </a:defRPr>
            </a:pPr>
            <a:r>
              <a:t>• Доступность: простые историко-бытовые танцы (бранли, контрдансы). Разбор шагов за 5 минут — танцуют все!</a:t>
            </a:r>
            <a:br/>
            <a:r>
              <a:t>• Сюжетные номера: 8 профессиональных артистов ведут сквозную драму («говорящие танцы»).</a:t>
            </a:r>
            <a:br/>
            <a:r>
              <a:t>• Живой LARP-квест: поиск 12 осколков артефакта, тайники, алхимические зелья и пророчества.</a:t>
            </a:r>
          </a:p>
        </p:txBody>
      </p:sp>
      <p:pic>
        <p:nvPicPr>
          <p:cNvPr id="12" name="Picture 11" descr="venue_gallery_spl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645920"/>
            <a:ext cx="4937760" cy="466344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492240" y="1645920"/>
            <a:ext cx="4937760" cy="4663440"/>
          </a:xfrm>
          <a:prstGeom prst="rect">
            <a:avLst/>
          </a:prstGeom>
          <a:noFill/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БАЛ-КВЕСТ «РАСКОЛОТЫЙ ДОГОВОР»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Ключевые локации и игровое пространство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2514600" cy="457200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22402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D4AF37"/>
                </a:solidFill>
                <a:latin typeface="Georgia"/>
              </a:defRPr>
            </a:pPr>
            <a:r>
              <a:t> Танцевальный зал</a:t>
            </a:r>
          </a:p>
          <a:p>
            <a:pPr>
              <a:spcAft>
                <a:spcPts val="1400"/>
              </a:spcAft>
              <a:defRPr sz="1000" b="1">
                <a:solidFill>
                  <a:srgbClr val="AAA096"/>
                </a:solidFill>
                <a:latin typeface="Georgia"/>
              </a:defRPr>
            </a:pPr>
            <a:r>
              <a:t>СЕРДЦЕ БАЛА</a:t>
            </a:r>
          </a:p>
          <a:p>
            <a:pPr>
              <a:defRPr sz="1100">
                <a:solidFill>
                  <a:srgbClr val="EBE6DE"/>
                </a:solidFill>
                <a:latin typeface="Georgia"/>
              </a:defRPr>
            </a:pPr>
            <a:r>
              <a:t>• Пакет простых средневековых танцев</a:t>
            </a:r>
            <a:br/>
            <a:r>
              <a:t>• Экспресс-обучение за 5 минут</a:t>
            </a:r>
            <a:br/>
            <a:r>
              <a:t>• 3 сюжетных показательных танца</a:t>
            </a:r>
            <a:br/>
            <a:r>
              <a:t>• Финальный бал-триумф Домов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5576" y="1645920"/>
            <a:ext cx="2514600" cy="457200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A51E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02736" y="1828800"/>
            <a:ext cx="22402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A51E2D"/>
                </a:solidFill>
                <a:latin typeface="Georgia"/>
              </a:defRPr>
            </a:pPr>
            <a:r>
              <a:t> Руины / Фото-зона</a:t>
            </a:r>
          </a:p>
          <a:p>
            <a:pPr>
              <a:spcAft>
                <a:spcPts val="1400"/>
              </a:spcAft>
              <a:defRPr sz="1000" b="1">
                <a:solidFill>
                  <a:srgbClr val="AAA096"/>
                </a:solidFill>
                <a:latin typeface="Georgia"/>
              </a:defRPr>
            </a:pPr>
            <a:r>
              <a:t>ОХОТА ЗА АРТЕФАКТАМИ</a:t>
            </a:r>
          </a:p>
          <a:p>
            <a:pPr>
              <a:defRPr sz="1100">
                <a:solidFill>
                  <a:srgbClr val="EBE6DE"/>
                </a:solidFill>
                <a:latin typeface="Georgia"/>
              </a:defRPr>
            </a:pPr>
            <a:r>
              <a:t>• Атмосферная готическая локация</a:t>
            </a:r>
            <a:br/>
            <a:r>
              <a:t>• Физические головоломки и сундуки</a:t>
            </a:r>
            <a:br/>
            <a:r>
              <a:t>• Оружейная стойка с мечами</a:t>
            </a:r>
            <a:br/>
            <a:r>
              <a:t>• Фотограф выступает в роли NPC-хранителя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645920"/>
            <a:ext cx="2514600" cy="457200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E6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36792" y="1828800"/>
            <a:ext cx="22402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E68C28"/>
                </a:solidFill>
                <a:latin typeface="Georgia"/>
              </a:defRPr>
            </a:pPr>
            <a:r>
              <a:t> Алхимический бар</a:t>
            </a:r>
          </a:p>
          <a:p>
            <a:pPr>
              <a:spcAft>
                <a:spcPts val="1400"/>
              </a:spcAft>
              <a:defRPr sz="1000" b="1">
                <a:solidFill>
                  <a:srgbClr val="AAA096"/>
                </a:solidFill>
                <a:latin typeface="Georgia"/>
              </a:defRPr>
            </a:pPr>
            <a:r>
              <a:t>ФУРШЕТ И ИНТРИГИ</a:t>
            </a:r>
          </a:p>
          <a:p>
            <a:pPr>
              <a:defRPr sz="1100">
                <a:solidFill>
                  <a:srgbClr val="EBE6DE"/>
                </a:solidFill>
                <a:latin typeface="Georgia"/>
              </a:defRPr>
            </a:pPr>
            <a:r>
              <a:t>• Контроль NPC-Алхимика</a:t>
            </a:r>
            <a:br/>
            <a:r>
              <a:t>• «Смертельные» авторские шоты и зелья</a:t>
            </a:r>
            <a:br/>
            <a:r>
              <a:t>• Выдача осколков за разгаданные пароли</a:t>
            </a:r>
            <a:br/>
            <a:r>
              <a:t>• Торговля монетами влияния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33688" y="1645920"/>
            <a:ext cx="2514600" cy="457200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4682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70848" y="1828800"/>
            <a:ext cx="22402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1">
                <a:solidFill>
                  <a:srgbClr val="4682C8"/>
                </a:solidFill>
                <a:latin typeface="Georgia"/>
              </a:defRPr>
            </a:pPr>
            <a:r>
              <a:t> Комната Гадалки</a:t>
            </a:r>
          </a:p>
          <a:p>
            <a:pPr>
              <a:spcAft>
                <a:spcPts val="1400"/>
              </a:spcAft>
              <a:defRPr sz="1000" b="1">
                <a:solidFill>
                  <a:srgbClr val="AAA096"/>
                </a:solidFill>
                <a:latin typeface="Georgia"/>
              </a:defRPr>
            </a:pPr>
            <a:r>
              <a:t>ТАИНСТВА И ПРОРОЧЕСТВА</a:t>
            </a:r>
          </a:p>
          <a:p>
            <a:pPr>
              <a:defRPr sz="1100">
                <a:solidFill>
                  <a:srgbClr val="EBE6DE"/>
                </a:solidFill>
                <a:latin typeface="Georgia"/>
              </a:defRPr>
            </a:pPr>
            <a:r>
              <a:t>• Закрытый будуар при свечах</a:t>
            </a:r>
            <a:br/>
            <a:r>
              <a:t>• Карты Таро, руны, хрустальный шар</a:t>
            </a:r>
            <a:br/>
            <a:r>
              <a:t>• Торговля подсказками и секретами</a:t>
            </a:r>
            <a:br/>
            <a:r>
              <a:t>• Персональные судьбоносные пророчества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РЕФЕРЕНСЫ ИЗ СЕТИ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Концепт фотозоны: эстетика подземелья и реквизит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8328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photozone_gothic_thr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017520" cy="24688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4389120"/>
            <a:ext cx="301752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D4AF37"/>
                </a:solidFill>
                <a:latin typeface="Georgia"/>
              </a:defRPr>
            </a:pPr>
            <a:r>
              <a:t>Готический Трон Владыки</a:t>
            </a:r>
          </a:p>
          <a:p>
            <a:pPr>
              <a:defRPr sz="1050">
                <a:solidFill>
                  <a:srgbClr val="EBE6DE"/>
                </a:solidFill>
                <a:latin typeface="Georgia"/>
              </a:defRPr>
            </a:pPr>
            <a:r>
              <a:t>Массивное резное кресло / трон с багровым бархатом для величественных портретов гостей.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45920"/>
            <a:ext cx="338328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photozone_dungeon_torch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28800"/>
            <a:ext cx="3017520" cy="24688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4389120"/>
            <a:ext cx="301752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D4AF37"/>
                </a:solidFill>
                <a:latin typeface="Georgia"/>
              </a:defRPr>
            </a:pPr>
            <a:r>
              <a:t>Своды и факельный свет</a:t>
            </a:r>
          </a:p>
          <a:p>
            <a:pPr>
              <a:defRPr sz="1050">
                <a:solidFill>
                  <a:srgbClr val="EBE6DE"/>
                </a:solidFill>
                <a:latin typeface="Georgia"/>
              </a:defRPr>
            </a:pPr>
            <a:r>
              <a:t>Каменные арки подземелья, настенные факелы, кованые канделябры и теплый свечной свет.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645920"/>
            <a:ext cx="338328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photozone_swords_che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0" y="1828800"/>
            <a:ext cx="3017520" cy="24688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229600" y="4389120"/>
            <a:ext cx="301752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D4AF37"/>
                </a:solidFill>
                <a:latin typeface="Georgia"/>
              </a:defRPr>
            </a:pPr>
            <a:r>
              <a:t>Оружейная &amp; Сундук с замком</a:t>
            </a:r>
          </a:p>
          <a:p>
            <a:pPr>
              <a:defRPr sz="1050">
                <a:solidFill>
                  <a:srgbClr val="EBE6DE"/>
                </a:solidFill>
                <a:latin typeface="Georgia"/>
              </a:defRPr>
            </a:pPr>
            <a:r>
              <a:t>Мечи, геральдические щиты, старинный сундук с тайником, открываемый по сюжету квеста.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ПРИМЕРЫ КОСТЮМОВ ИЗ СЕТИ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Дресс-код: Мужские образы в стиле Dark Fantasy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8328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ostume_witcher_gera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017520" cy="2834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4754880"/>
            <a:ext cx="30175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b="1" sz="1300">
                <a:solidFill>
                  <a:srgbClr val="D4AF37"/>
                </a:solidFill>
              </a:defRPr>
            </a:pPr>
            <a:r>
              <a:t>Охотник / Воин (Witcher)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• Состаренная кожа, заклепки</a:t>
            </a:r>
            <a:br/>
            <a:r>
              <a:t>• Дублеты, перевязи, сапоги</a:t>
            </a:r>
            <a:br/>
            <a:r>
              <a:t>• Реплики мечей за спиной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45920"/>
            <a:ext cx="338328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costume_larp_nobl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28800"/>
            <a:ext cx="3017520" cy="28346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4754880"/>
            <a:ext cx="30175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b="1" sz="1300">
                <a:solidFill>
                  <a:srgbClr val="D4AF37"/>
                </a:solidFill>
              </a:defRPr>
            </a:pPr>
            <a:r>
              <a:t>Благородный Лорд / Маг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• Бархатные камзолы и мантии</a:t>
            </a:r>
            <a:br/>
            <a:r>
              <a:t>• Рубахи с вышивкой, кольчуги</a:t>
            </a:r>
            <a:br/>
            <a:r>
              <a:t>• Плащи с фибулами и мехом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645920"/>
            <a:ext cx="338328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E6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0" y="178308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4AF37"/>
                </a:solidFill>
                <a:latin typeface="Georgia"/>
              </a:defRPr>
            </a:pPr>
            <a:r>
              <a:t> Правила дресс-кода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2286000"/>
            <a:ext cx="301752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EBE6DE"/>
                </a:solidFill>
                <a:latin typeface="Georgia"/>
              </a:defRPr>
            </a:pPr>
            <a:r>
              <a:t>✅ РАЗРЕШЕНО:</a:t>
            </a:r>
            <a:br/>
            <a:r>
              <a:t>• Исторические и стилизованные камзолы</a:t>
            </a:r>
            <a:br/>
            <a:r>
              <a:t>• Кожаные жилеты, портупеи</a:t>
            </a:r>
            <a:br/>
            <a:r>
              <a:t>• Рубахи с широкими рукавами</a:t>
            </a:r>
            <a:br/>
            <a:r>
              <a:t>• Темные брюки, сапоги</a:t>
            </a:r>
            <a:br/>
            <a:br/>
            <a:r>
              <a:t>⛔ СТРОГО ЗАПРЕЩЕНО:</a:t>
            </a:r>
            <a:br/>
            <a:r>
              <a:t>• Джинсы любого фасона</a:t>
            </a:r>
            <a:br/>
            <a:r>
              <a:t>• Спортивная обувь (кроссовки)</a:t>
            </a:r>
            <a:br/>
            <a:r>
              <a:t>• Худи, футболки, свитера</a:t>
            </a:r>
            <a:br/>
            <a:br/>
            <a:r>
              <a:t>🛡️ АРЕНДА:</a:t>
            </a:r>
            <a:br/>
            <a:r>
              <a:t>Предоставляем список контактов проверенных костюмерных студий.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ПРИМЕРЫ КОСТЮМОВ ИЗ СЕТИ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Дресс-код: Женские образы — чародейки и леди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8328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costume_sorceress_yennef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3017520" cy="28346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4400" y="4754880"/>
            <a:ext cx="30175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300">
                <a:solidFill>
                  <a:srgbClr val="D4AF37"/>
                </a:solidFill>
              </a:defRPr>
            </a:pPr>
            <a:r>
              <a:t>Чародейка Ложи (Йеннифэр)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• Черный бархат, корсеты, кружево</a:t>
            </a:r>
            <a:br/>
            <a:r>
              <a:t>• Подвески с обсидианом, чокеры</a:t>
            </a:r>
            <a:br/>
            <a:r>
              <a:t>• Элегантная темная готика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645920"/>
            <a:ext cx="338328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costume_heroine_cir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28800"/>
            <a:ext cx="3017520" cy="28346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4754880"/>
            <a:ext cx="30175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300">
                <a:solidFill>
                  <a:srgbClr val="D4AF37"/>
                </a:solidFill>
              </a:defRPr>
            </a:pPr>
            <a:r>
              <a:t>Воительница / Наследница (Цири)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• Кожаные корсеты и пояса</a:t>
            </a:r>
            <a:br/>
            <a:r>
              <a:t>• Льняные блузы, узкие брюки</a:t>
            </a:r>
            <a:br/>
            <a:r>
              <a:t>• Высокие кавалерийские сапоги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645920"/>
            <a:ext cx="338328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costume_mage_tris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599" y="1828800"/>
            <a:ext cx="3017520" cy="28346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229599" y="4754880"/>
            <a:ext cx="30175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300">
                <a:solidFill>
                  <a:srgbClr val="D4AF37"/>
                </a:solidFill>
              </a:defRPr>
            </a:pPr>
            <a:r>
              <a:t>Благородная Дама (Трисс)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• Бархатные платья в пол</a:t>
            </a:r>
            <a:br/>
            <a:r>
              <a:t>• Золотая парча, разрезы, накидки</a:t>
            </a:r>
            <a:br/>
            <a:r>
              <a:t>• Диадемы, перстни и амулеты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БАЛ-КВЕСТ «РАСКОЛОТЫЙ ДОГОВОР»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Сюжетная механика: Квест и «Говорящие танцы»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8655" cy="14630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E6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55648"/>
            <a:ext cx="2926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E68C28"/>
                </a:solidFill>
                <a:latin typeface="Georgia"/>
              </a:defRPr>
            </a:pPr>
            <a:r>
              <a:t>АКТ I: Выпавшее письмо</a:t>
            </a:r>
          </a:p>
          <a:p>
            <a:pPr>
              <a:defRPr sz="1000">
                <a:solidFill>
                  <a:srgbClr val="AAA096"/>
                </a:solidFill>
              </a:defRPr>
            </a:pPr>
            <a:r>
              <a:t>ЗАВЯЗКА ИНТРИГИ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0" y="1755648"/>
            <a:ext cx="72237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EBE6DE"/>
                </a:solidFill>
                <a:latin typeface="Georgia"/>
              </a:defRPr>
            </a:pPr>
            <a:r>
              <a:t>• Номер: 8 профессиональных артистов исполняют драматический средневековый танец.</a:t>
            </a:r>
            <a:br/>
            <a:r>
              <a:t>• Сюжет: в кульминации у кавалера выпадает сургучный конверт.</a:t>
            </a:r>
            <a:br/>
            <a:r>
              <a:t>• Квест: гости находят в конверте фрагмент древней карты и первый ключ к запертому сундуку в фото-зоне.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246120"/>
            <a:ext cx="10728655" cy="14630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A51E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355848"/>
            <a:ext cx="2926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A51E2D"/>
                </a:solidFill>
                <a:latin typeface="Georgia"/>
              </a:defRPr>
            </a:pPr>
            <a:r>
              <a:t>АКТ II: Тайный флакон</a:t>
            </a:r>
          </a:p>
          <a:p>
            <a:pPr>
              <a:defRPr sz="1000">
                <a:solidFill>
                  <a:srgbClr val="AAA096"/>
                </a:solidFill>
              </a:defRPr>
            </a:pPr>
            <a:r>
              <a:t>ЭЛИКСИРЫ И ЯДЫ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0" y="3355848"/>
            <a:ext cx="72237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EBE6DE"/>
                </a:solidFill>
                <a:latin typeface="Georgia"/>
              </a:defRPr>
            </a:pPr>
            <a:r>
              <a:t>• Номер: энергичный танец, в ходе которого дама скрытно прячет флакон с ядом в складках юбок.</a:t>
            </a:r>
            <a:br/>
            <a:r>
              <a:t>• Сюжет: объявлено об отравлении одного из лордов.</a:t>
            </a:r>
            <a:br/>
            <a:r>
              <a:t>• Квест: разблокировка «Секретного меню» в Алхимическом баре. Дома зарабатывают монеты влияния на танцполе для покупки рецепта антидота.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846320"/>
            <a:ext cx="10728655" cy="14630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956048"/>
            <a:ext cx="2926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D4AF37"/>
                </a:solidFill>
                <a:latin typeface="Georgia"/>
              </a:defRPr>
            </a:pPr>
            <a:r>
              <a:t>АКТ III: Сбор Артефакта</a:t>
            </a:r>
          </a:p>
          <a:p>
            <a:pPr>
              <a:defRPr sz="1000">
                <a:solidFill>
                  <a:srgbClr val="AAA096"/>
                </a:solidFill>
              </a:defRPr>
            </a:pPr>
            <a:r>
              <a:t>ФИНАЛ И ТРИУМФ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23360" y="4956048"/>
            <a:ext cx="72237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EBE6DE"/>
                </a:solidFill>
                <a:latin typeface="Georgia"/>
              </a:defRPr>
            </a:pPr>
            <a:r>
              <a:t>• Номер: танец-битва Домов на сцене, переходящий во всеобщее перемирие.</a:t>
            </a:r>
            <a:br/>
            <a:r>
              <a:t>• Ритуал: представители Домов несут 12 добытых осколков к Алтарю.</a:t>
            </a:r>
            <a:br/>
            <a:r>
              <a:t>• Развязка: торжественный подсчет очков, коронация Дома-победителя и общий грандиозный вальс перемирия.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БАЛ-КВЕСТ «РАСКОЛОТЫЙ ДОГОВОР»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Тайминг бала-квеста: 4 часа непрерывного действия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8655" cy="621792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463C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737360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68C28"/>
                </a:solidFill>
                <a:latin typeface="Georgia"/>
              </a:defRPr>
            </a:pPr>
            <a:r>
              <a:t>00:00 - 00:30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60320" y="1737360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BE6DE"/>
                </a:solidFill>
                <a:latin typeface="Georgia"/>
              </a:defRPr>
            </a:pPr>
            <a:r>
              <a:t>Сбор гостей и жребий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12080" y="1719072"/>
            <a:ext cx="6035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AA096"/>
                </a:solidFill>
                <a:latin typeface="Georgia"/>
              </a:defRPr>
            </a:pPr>
            <a:r>
              <a:t>Встреча в Welcome-зоне, фейс-контроль дресс-кода, распределение по 4 Домам (ленты/значки), вводный инструктаж ведущего.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340864"/>
            <a:ext cx="10728655" cy="621792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463C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2432304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68C28"/>
                </a:solidFill>
                <a:latin typeface="Georgia"/>
              </a:defRPr>
            </a:pPr>
            <a:r>
              <a:t>00:30 - 01:15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60320" y="2432304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BE6DE"/>
                </a:solidFill>
                <a:latin typeface="Georgia"/>
              </a:defRPr>
            </a:pPr>
            <a:r>
              <a:t>Танцевальный блок №1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12080" y="2414016"/>
            <a:ext cx="6035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AA096"/>
                </a:solidFill>
                <a:latin typeface="Georgia"/>
              </a:defRPr>
            </a:pPr>
            <a:r>
              <a:t>3 простых танца (бранли, контрдансы). Схема: 5 мин разбор шагов + 5 мин танец под атмосферный средневековый трек.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035808"/>
            <a:ext cx="10728655" cy="621792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3127248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68C28"/>
                </a:solidFill>
                <a:latin typeface="Georgia"/>
              </a:defRPr>
            </a:pPr>
            <a:r>
              <a:t>01:15 - 01:45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60320" y="3127248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D4AF37"/>
                </a:solidFill>
                <a:latin typeface="Georgia"/>
              </a:defRPr>
            </a:pPr>
            <a:r>
              <a:t>Перерыв №1 + АКТ 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12080" y="3108960"/>
            <a:ext cx="6035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AA096"/>
                </a:solidFill>
                <a:latin typeface="Georgia"/>
              </a:defRPr>
            </a:pPr>
            <a:r>
              <a:t>Показательный танец №1 («Выпавшее письмо»). Старт квеста: расшифровка карты, поиск первого осколка в сундуке фотозоны.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730752"/>
            <a:ext cx="10728655" cy="621792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463C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3822192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68C28"/>
                </a:solidFill>
                <a:latin typeface="Georgia"/>
              </a:defRPr>
            </a:pPr>
            <a:r>
              <a:t>01:45 - 02:30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60320" y="3822192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BE6DE"/>
                </a:solidFill>
                <a:latin typeface="Georgia"/>
              </a:defRPr>
            </a:pPr>
            <a:r>
              <a:t>Танцевальный блок №2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2080" y="3803904"/>
            <a:ext cx="6035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AA096"/>
                </a:solidFill>
                <a:latin typeface="Georgia"/>
              </a:defRPr>
            </a:pPr>
            <a:r>
              <a:t>Новая серия средневековых танцев. Дома зарабатывают монеты влияния за артистизм и слаженность движений.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425696"/>
            <a:ext cx="10728655" cy="621792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4517136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68C28"/>
                </a:solidFill>
                <a:latin typeface="Georgia"/>
              </a:defRPr>
            </a:pPr>
            <a:r>
              <a:t>02:30 - 03:00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60320" y="4517136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D4AF37"/>
                </a:solidFill>
                <a:latin typeface="Georgia"/>
              </a:defRPr>
            </a:pPr>
            <a:r>
              <a:t>Перерыв №2 + АКТ II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2080" y="4498848"/>
            <a:ext cx="6035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AA096"/>
                </a:solidFill>
                <a:latin typeface="Georgia"/>
              </a:defRPr>
            </a:pPr>
            <a:r>
              <a:t>Показательный танец №2 («Тайный флакон»). Запуск интриг: Алхимический бар, Комната Гадалки, покупка антидота.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1520" y="5120640"/>
            <a:ext cx="10728655" cy="621792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463C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2960" y="5212080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68C28"/>
                </a:solidFill>
                <a:latin typeface="Georgia"/>
              </a:defRPr>
            </a:pPr>
            <a:r>
              <a:t>03:00 - 03:45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60320" y="5212080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BE6DE"/>
                </a:solidFill>
                <a:latin typeface="Georgia"/>
              </a:defRPr>
            </a:pPr>
            <a:r>
              <a:t>Танцевальный блок №3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12080" y="5193792"/>
            <a:ext cx="6035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AA096"/>
                </a:solidFill>
                <a:latin typeface="Georgia"/>
              </a:defRPr>
            </a:pPr>
            <a:r>
              <a:t>Финальные энергичные танцы (марши, хороводы). Завершающая охота за недостающими осколками Артефакта.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1520" y="5815584"/>
            <a:ext cx="10728655" cy="621792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22960" y="5907024"/>
            <a:ext cx="1645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68C28"/>
                </a:solidFill>
                <a:latin typeface="Georgia"/>
              </a:defRPr>
            </a:pPr>
            <a:r>
              <a:t>03:45 - 04:15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60320" y="5907024"/>
            <a:ext cx="25603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D4AF37"/>
                </a:solidFill>
                <a:latin typeface="Georgia"/>
              </a:defRPr>
            </a:pPr>
            <a:r>
              <a:t>АКТ III + Финал и Вальс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12080" y="5888736"/>
            <a:ext cx="6035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AAA096"/>
                </a:solidFill>
                <a:latin typeface="Georgia"/>
              </a:defRPr>
            </a:pPr>
            <a:r>
              <a:t>Показательный танец №3. Сбор всех 12 осколков на Алтаре. Награждение Дома-триумфатора. Финальный победный вальс.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БАЛ-КВЕСТ «РАСКОЛОТЫЙ ДОГОВОР»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Команда реализации проекта (6–8 человек)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429000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306324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300" b="1">
                <a:solidFill>
                  <a:srgbClr val="D4AF37"/>
                </a:solidFill>
                <a:latin typeface="Georgia"/>
              </a:defRPr>
            </a:pPr>
            <a:r>
              <a:t>Распорядитель бала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1 ЧЕЛ. • ГЛАВНЫЙ ГОЛОС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Ведет тайминг, погружает в легенду, объявляет блоки танцев и проводит финальный объединяющий ритуал сборки артефакта.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70832" y="1645920"/>
            <a:ext cx="3429000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53712" y="1783080"/>
            <a:ext cx="306324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300" b="1">
                <a:solidFill>
                  <a:srgbClr val="D4AF37"/>
                </a:solidFill>
                <a:latin typeface="Georgia"/>
              </a:defRPr>
            </a:pPr>
            <a:r>
              <a:t>Игротехник / Координатор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1 ЧЕЛ. • ЗАКУЛИСЬЕ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Контролирует хронометраж за кулисами, курирует ввод всех 12 осколков в игру, разрешает форс-мажоры и ведет подсчет очков.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10144" y="1645920"/>
            <a:ext cx="3429000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193024" y="1783080"/>
            <a:ext cx="306324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300" b="1">
                <a:solidFill>
                  <a:srgbClr val="D4AF37"/>
                </a:solidFill>
                <a:latin typeface="Georgia"/>
              </a:defRPr>
            </a:pPr>
            <a:r>
              <a:t>Гадалка / Провидец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NPC №1 • БУДУАР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Находится в тайной комнате, раскладывает Таро/руны, продает подсказки и пророчества в обмен на монеты влияния.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023360"/>
            <a:ext cx="3429000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160520"/>
            <a:ext cx="306324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300" b="1">
                <a:solidFill>
                  <a:srgbClr val="D4AF37"/>
                </a:solidFill>
                <a:latin typeface="Georgia"/>
              </a:defRPr>
            </a:pPr>
            <a:r>
              <a:t>Алхимик / Бармен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NPC №2 • ФУРШЕТ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Контролирует зону напитков, готовит тематические «зелья» и выдает сюжетные артефакты в обмен на секретные пароли.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70832" y="4023360"/>
            <a:ext cx="3429000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3712" y="4160520"/>
            <a:ext cx="306324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300" b="1">
                <a:solidFill>
                  <a:srgbClr val="D4AF37"/>
                </a:solidFill>
                <a:latin typeface="Georgia"/>
              </a:defRPr>
            </a:pPr>
            <a:r>
              <a:t>Звукорежиссер / DJ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1 ЧЕЛ. • ЗВУК &amp; СВЕТ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Включение треков по команде хореографа, атмосферный Dark Medieval Ambient в паузах, звуковые спецэффекты для сюжета.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10144" y="4023360"/>
            <a:ext cx="3429000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4" y="4160520"/>
            <a:ext cx="306324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300" b="1">
                <a:solidFill>
                  <a:srgbClr val="D4AF37"/>
                </a:solidFill>
                <a:latin typeface="Georgia"/>
              </a:defRPr>
            </a:pPr>
            <a:r>
              <a:t>Фотограф &amp; Видеограф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1–2 ЧЕЛ. • МЕДИА + NPC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Репортаж танцпола и портреты в фотозоне. Игровая роль: открывает тайник, когда гости правильно расставляют реквизит.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БАЛ-КВЕСТ «РАСКОЛОТЫЙ ДОГОВОР»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Финансовая модель и ценообразование (на 80 гостей)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685800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64922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4AF37"/>
                </a:solidFill>
                <a:latin typeface="Georgia"/>
              </a:defRPr>
            </a:pPr>
            <a:r>
              <a:t> Статьи расходов мероприятия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94560"/>
            <a:ext cx="649224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050">
                <a:solidFill>
                  <a:srgbClr val="EBE6DE"/>
                </a:solidFill>
                <a:latin typeface="Consolas"/>
              </a:defRPr>
            </a:pPr>
            <a:r>
              <a:t>• Аренда подземного театра          12 000 грн  (Фиксированная сумма за вечер)</a:t>
            </a:r>
          </a:p>
          <a:p>
            <a:pPr>
              <a:spcAft>
                <a:spcPts val="400"/>
              </a:spcAft>
              <a:defRPr sz="1050">
                <a:solidFill>
                  <a:srgbClr val="EBE6DE"/>
                </a:solidFill>
                <a:latin typeface="Consolas"/>
              </a:defRPr>
            </a:pPr>
            <a:r>
              <a:t>• Фуршет и напитки (на 80 чел)      16 000 грн  (~200 грн на гостя)</a:t>
            </a:r>
          </a:p>
          <a:p>
            <a:pPr>
              <a:spcAft>
                <a:spcPts val="400"/>
              </a:spcAft>
              <a:defRPr sz="1050">
                <a:solidFill>
                  <a:srgbClr val="EBE6DE"/>
                </a:solidFill>
                <a:latin typeface="Consolas"/>
              </a:defRPr>
            </a:pPr>
            <a:r>
              <a:t>• Команда (актеры, фото, DJ)         8 000 грн  (Гонорары 6–8 человек)</a:t>
            </a:r>
          </a:p>
          <a:p>
            <a:pPr>
              <a:spcAft>
                <a:spcPts val="400"/>
              </a:spcAft>
              <a:defRPr sz="1050">
                <a:solidFill>
                  <a:srgbClr val="EBE6DE"/>
                </a:solidFill>
                <a:latin typeface="Consolas"/>
              </a:defRPr>
            </a:pPr>
            <a:r>
              <a:t>• 8 показательных танцоров           4 000 грн  (8 артистов × 500 грн)</a:t>
            </a:r>
          </a:p>
          <a:p>
            <a:pPr>
              <a:spcAft>
                <a:spcPts val="400"/>
              </a:spcAft>
              <a:defRPr sz="1050">
                <a:solidFill>
                  <a:srgbClr val="EBE6DE"/>
                </a:solidFill>
                <a:latin typeface="Consolas"/>
              </a:defRPr>
            </a:pPr>
            <a:r>
              <a:t>• Таргетированная реклама Meta       4 100 грн  ($100 рекламный бюджет)</a:t>
            </a:r>
          </a:p>
          <a:p>
            <a:pPr>
              <a:spcAft>
                <a:spcPts val="400"/>
              </a:spcAft>
              <a:defRPr sz="1050">
                <a:solidFill>
                  <a:srgbClr val="EBE6DE"/>
                </a:solidFill>
                <a:latin typeface="Consolas"/>
              </a:defRPr>
            </a:pPr>
            <a:r>
              <a:t>• Реквизит квеста, печать, декор     3 000 грн  (Шкатулки, сургуч, УФ-фонари)</a:t>
            </a:r>
          </a:p>
          <a:p>
            <a:pPr>
              <a:spcAft>
                <a:spcPts val="400"/>
              </a:spcAft>
              <a:defRPr sz="1050" b="1">
                <a:solidFill>
                  <a:srgbClr val="E68C28"/>
                </a:solidFill>
                <a:latin typeface="Consolas"/>
              </a:defRPr>
            </a:pPr>
            <a:r>
              <a:t>• ИТОГО РАСХОДЫ                     47 100 грн  (Себестоимость 1 гостя: ~589 грн)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645920"/>
            <a:ext cx="3596335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E68C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1783080"/>
            <a:ext cx="323057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4AF37"/>
                </a:solidFill>
                <a:latin typeface="Georgia"/>
              </a:defRPr>
            </a:pPr>
            <a:r>
              <a:t> Тарифная сетка билетов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0" y="2194560"/>
            <a:ext cx="32004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EBE6DE"/>
                </a:solidFill>
              </a:defRPr>
            </a:pPr>
            <a:r>
              <a:t>• Early Bird (первые 2 недели):</a:t>
            </a:r>
            <a:br/>
            <a:r>
              <a:t>  950 грн (с 2-ч мастер-классом)</a:t>
            </a:r>
            <a:br/>
            <a:r>
              <a:t>• Основной билет (Стандарт):</a:t>
            </a:r>
            <a:br/>
            <a:r>
              <a:t>  1 100 грн (с мастер-классом)</a:t>
            </a:r>
            <a:br/>
            <a:r>
              <a:t>• В день бала (Last Call):</a:t>
            </a:r>
            <a:br/>
            <a:r>
              <a:t>  1 300 грн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3840" y="4114800"/>
            <a:ext cx="3596335" cy="21945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0" y="4251960"/>
            <a:ext cx="323057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4AF37"/>
                </a:solidFill>
                <a:latin typeface="Georgia"/>
              </a:defRPr>
            </a:pPr>
            <a:r>
              <a:t> Финансовый результат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0" y="4663440"/>
            <a:ext cx="32004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50" b="1">
                <a:solidFill>
                  <a:srgbClr val="D4AF37"/>
                </a:solidFill>
              </a:defRPr>
            </a:pPr>
            <a:r>
              <a:t>💰 Выручка (80 чел × 1 100 грн):</a:t>
            </a:r>
            <a:br/>
            <a:r>
              <a:t>    88 000 грн</a:t>
            </a:r>
            <a:br/>
            <a:br/>
            <a:r>
              <a:t>📉 Расходы:</a:t>
            </a:r>
            <a:br/>
            <a:r>
              <a:t>    47 100 грн</a:t>
            </a:r>
            <a:br/>
            <a:br/>
            <a:r>
              <a:t>✨ Чистая прибыль:</a:t>
            </a:r>
            <a:br/>
            <a:r>
              <a:t>    +40 900 грн  (~46% маржа)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БАЛ-КВЕСТ «РАСКОЛОТЫЙ ДОГОВОР»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Маркетинг, воронка продаж и контент-план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10728655" cy="128016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783080"/>
            <a:ext cx="103628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4AF37"/>
                </a:solidFill>
                <a:latin typeface="Georgia"/>
              </a:defRPr>
            </a:pPr>
            <a:r>
              <a:t> Воронка продаж (Funnel Flow)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48840"/>
            <a:ext cx="103327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 b="1">
                <a:solidFill>
                  <a:srgbClr val="E68C28"/>
                </a:solidFill>
                <a:latin typeface="Georgia"/>
              </a:defRPr>
            </a:pPr>
            <a:r>
              <a:t>Таргет в Instagram / Reels ($100) ➔ Telegram-бот заявки ➔ Фильтр: Дресс-код + Невозвратный взнос ➔ Покупка билета + запись на МК ➔ Инструкция по Домам + Контакты аренды костюмов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108960"/>
            <a:ext cx="2514600" cy="320040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3246120"/>
            <a:ext cx="22402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200" b="1">
                <a:solidFill>
                  <a:srgbClr val="D4AF37"/>
                </a:solidFill>
                <a:latin typeface="Georgia"/>
              </a:defRPr>
            </a:pPr>
            <a:r>
              <a:t>Reel 1: Атмосферный Тизер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ЦЕЛЬ: ТАРГЕТ И ОХВАТЫ</a:t>
            </a:r>
          </a:p>
          <a:p>
            <a:pPr>
              <a:defRPr sz="1000">
                <a:solidFill>
                  <a:srgbClr val="EBE6DE"/>
                </a:solidFill>
              </a:defRPr>
            </a:pPr>
            <a:r>
              <a:t>Свечной полумрак, стол Гадалки с картами Таро, взлом 4-й стены: «Кто сказал, что спасение мира должно быть скучным?» Быстрая нарезка танцев и призыв писать «БАЛ».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65576" y="3108960"/>
            <a:ext cx="2514600" cy="320040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02736" y="3246120"/>
            <a:ext cx="22402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200" b="1">
                <a:solidFill>
                  <a:srgbClr val="D4AF37"/>
                </a:solidFill>
                <a:latin typeface="Georgia"/>
              </a:defRPr>
            </a:pPr>
            <a:r>
              <a:t>Reel 2: «Не умеешь танцевать?»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ЦЕЛЬ: СНЯТИЕ СТРАХА</a:t>
            </a:r>
          </a:p>
          <a:p>
            <a:pPr>
              <a:defRPr sz="1000">
                <a:solidFill>
                  <a:srgbClr val="EBE6DE"/>
                </a:solidFill>
              </a:defRPr>
            </a:pPr>
            <a:r>
              <a:t>Преподаватель за 5 минут показывает, что 3 простых средневековых шага под силу любому новичку прямо в кадре. Снятие барьера неловкости.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2" y="3108960"/>
            <a:ext cx="2514600" cy="320040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36792" y="3246120"/>
            <a:ext cx="22402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200" b="1">
                <a:solidFill>
                  <a:srgbClr val="D4AF37"/>
                </a:solidFill>
                <a:latin typeface="Georgia"/>
              </a:defRPr>
            </a:pPr>
            <a:r>
              <a:t>Reel 3: Дресс-код и Образы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ЦЕЛЬ: ПРОГРЕВ И ВОВЛЕЧЕНИЕ</a:t>
            </a:r>
          </a:p>
          <a:p>
            <a:pPr>
              <a:defRPr sz="1000">
                <a:solidFill>
                  <a:srgbClr val="EBE6DE"/>
                </a:solidFill>
              </a:defRPr>
            </a:pPr>
            <a:r>
              <a:t>Эстетичный обзор образов (ведьмаки, чародейки, лорды), варианты стилизации из подручных вещей + партнерские контакты прокатов нарядов.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33688" y="3108960"/>
            <a:ext cx="2514600" cy="320040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70848" y="3246120"/>
            <a:ext cx="22402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200" b="1">
                <a:solidFill>
                  <a:srgbClr val="D4AF37"/>
                </a:solidFill>
                <a:latin typeface="Georgia"/>
              </a:defRPr>
            </a:pPr>
            <a:r>
              <a:t>Reel 4: Приглашение на МК</a:t>
            </a:r>
          </a:p>
          <a:p>
            <a:pPr>
              <a:spcAft>
                <a:spcPts val="800"/>
              </a:spcAft>
              <a:defRPr sz="950" b="1">
                <a:solidFill>
                  <a:srgbClr val="E68C28"/>
                </a:solidFill>
              </a:defRPr>
            </a:pPr>
            <a:r>
              <a:t>ЦЕЛЬ: ЛИДОГЕНЕРАЦИЯ</a:t>
            </a:r>
          </a:p>
          <a:p>
            <a:pPr>
              <a:defRPr sz="1000">
                <a:solidFill>
                  <a:srgbClr val="EBE6DE"/>
                </a:solidFill>
              </a:defRPr>
            </a:pPr>
            <a:r>
              <a:t>Приглашение на 2-часовой подготовительный мастер-класс за 3–5 дней до бала. Знакомство с хореографами и формирование пар.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11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D4AF37"/>
                </a:solidFill>
                <a:latin typeface="Georgia"/>
              </a:defRPr>
            </a:pPr>
            <a:r>
              <a:t>БАЛ-КВЕСТ «РАСКОЛОТЫЙ ДОГОВОР»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EBE6DE"/>
                </a:solidFill>
                <a:latin typeface="Georgia"/>
              </a:defRPr>
            </a:pPr>
            <a:r>
              <a:t>Дорожная карта подготовки к балу (Timeline)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371600"/>
            <a:ext cx="10728655" cy="27432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251460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828800"/>
            <a:ext cx="22402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E68C28"/>
                </a:solidFill>
                <a:latin typeface="Georgia"/>
              </a:defRPr>
            </a:pPr>
            <a:r>
              <a:t>За 5–6 недель</a:t>
            </a:r>
          </a:p>
          <a:p>
            <a:pPr>
              <a:spcAft>
                <a:spcPts val="1200"/>
              </a:spcAft>
              <a:defRPr sz="1000" b="1">
                <a:solidFill>
                  <a:srgbClr val="D4AF37"/>
                </a:solidFill>
              </a:defRPr>
            </a:pPr>
            <a:r>
              <a:t>ПЛОЩАДКА И ЛИМИТЫ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• Выезд хореографа в театр, точный замер площади танцпола.</a:t>
            </a:r>
            <a:br/>
            <a:r>
              <a:t>• Фиксация лимита участников (80–130 чел), чтобы избежать давки.</a:t>
            </a:r>
            <a:br/>
            <a:r>
              <a:t>• Подписание договора с площадкой подземного театра.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65576" y="1645920"/>
            <a:ext cx="251460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02736" y="1828800"/>
            <a:ext cx="22402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E68C28"/>
                </a:solidFill>
                <a:latin typeface="Georgia"/>
              </a:defRPr>
            </a:pPr>
            <a:r>
              <a:t>За 4 недели</a:t>
            </a:r>
          </a:p>
          <a:p>
            <a:pPr>
              <a:spcAft>
                <a:spcPts val="1200"/>
              </a:spcAft>
              <a:defRPr sz="1000" b="1">
                <a:solidFill>
                  <a:srgbClr val="D4AF37"/>
                </a:solidFill>
              </a:defRPr>
            </a:pPr>
            <a:r>
              <a:t>МАРКЕТИНГ И ЗАПУСК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• Съемка 4 промо-видеороликов (Reels/Shorts) и афиш.</a:t>
            </a:r>
            <a:br/>
            <a:r>
              <a:t>• Настройка Telegram-бота с правилами дресс-кода и невозвратности взноса.</a:t>
            </a:r>
            <a:br/>
            <a:r>
              <a:t>• Старт таргетированной рекламы в Meta ($100 бюджет).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9632" y="1645920"/>
            <a:ext cx="251460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36792" y="1828800"/>
            <a:ext cx="22402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E68C28"/>
                </a:solidFill>
                <a:latin typeface="Georgia"/>
              </a:defRPr>
            </a:pPr>
            <a:r>
              <a:t>За 2 недели</a:t>
            </a:r>
          </a:p>
          <a:p>
            <a:pPr>
              <a:spcAft>
                <a:spcPts val="1200"/>
              </a:spcAft>
              <a:defRPr sz="1000" b="1">
                <a:solidFill>
                  <a:srgbClr val="D4AF37"/>
                </a:solidFill>
              </a:defRPr>
            </a:pPr>
            <a:r>
              <a:t>ПРОДАКШН И РЕКВИЗИТ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• Рассылка контактов проверенных костюмерных участникам.</a:t>
            </a:r>
            <a:br/>
            <a:r>
              <a:t>• Репетиции 3 «говорящих» танцев с 8 профессиональными танцорами.</a:t>
            </a:r>
            <a:br/>
            <a:r>
              <a:t>• Изготовление 12 осколков артефакта, сундуков, карт и сургучных писем.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33688" y="1645920"/>
            <a:ext cx="2514600" cy="4663440"/>
          </a:xfrm>
          <a:prstGeom prst="roundRect">
            <a:avLst/>
          </a:prstGeom>
          <a:solidFill>
            <a:srgbClr val="1C1A21"/>
          </a:solidFill>
          <a:ln w="19050">
            <a:solidFill>
              <a:srgbClr val="D4AF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070848" y="1828800"/>
            <a:ext cx="22402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 b="1">
                <a:solidFill>
                  <a:srgbClr val="E68C28"/>
                </a:solidFill>
                <a:latin typeface="Georgia"/>
              </a:defRPr>
            </a:pPr>
            <a:r>
              <a:t>За 3–5 дней</a:t>
            </a:r>
          </a:p>
          <a:p>
            <a:pPr>
              <a:spcAft>
                <a:spcPts val="1200"/>
              </a:spcAft>
              <a:defRPr sz="1000" b="1">
                <a:solidFill>
                  <a:srgbClr val="D4AF37"/>
                </a:solidFill>
              </a:defRPr>
            </a:pPr>
            <a:r>
              <a:t>ГЕНЕРАЛЬНЫЙ ПРОГОН</a:t>
            </a:r>
          </a:p>
          <a:p>
            <a:pPr>
              <a:defRPr sz="1050">
                <a:solidFill>
                  <a:srgbClr val="EBE6DE"/>
                </a:solidFill>
              </a:defRPr>
            </a:pPr>
            <a:r>
              <a:t>• Проведение 2-часового подготовительного мастер-класса по танцам.</a:t>
            </a:r>
            <a:br/>
            <a:r>
              <a:t>• Генеральный сквозной прогон с актерами, NPC, звуком и светом на площадке.</a:t>
            </a:r>
            <a:br/>
            <a:r>
              <a:t>• Финализация фуршета и бара зелий.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C0A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1645920"/>
            <a:ext cx="944849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400"/>
              </a:spcAft>
              <a:defRPr sz="2200" b="1">
                <a:solidFill>
                  <a:srgbClr val="D4AF37"/>
                </a:solidFill>
                <a:latin typeface="Georgia"/>
              </a:defRPr>
            </a:pPr>
            <a:r>
              <a:t>«ВІДЧУЙ СЕБЕ ЕЛЬФОМ, ЧАКЛУНОМ ЧИ ШЛЯХЕТНИМ ЛОРДОМ.</a:t>
            </a:r>
            <a:br/>
            <a:r>
              <a:t>СТАНЬ ЧАСТИНОЮ ІСТОРІЇ!»</a:t>
            </a:r>
          </a:p>
          <a:p>
            <a:pPr algn="ctr">
              <a:spcAft>
                <a:spcPts val="1600"/>
              </a:spcAft>
              <a:defRPr sz="2800" b="1">
                <a:solidFill>
                  <a:srgbClr val="EBE6DE"/>
                </a:solidFill>
                <a:latin typeface="Georgia"/>
              </a:defRPr>
            </a:pPr>
            <a:r>
              <a:t>Середньовічний Бал-Квест «Ніч Розколотого Договору»</a:t>
            </a:r>
          </a:p>
          <a:p>
            <a:pPr algn="ctr">
              <a:defRPr sz="1400">
                <a:solidFill>
                  <a:srgbClr val="AAA096"/>
                </a:solidFill>
                <a:latin typeface="Georgia"/>
              </a:defRPr>
            </a:pPr>
            <a:r>
              <a:t>📍 Локация: Подземный театр (Одесса)   •   ⏳ Длительность: 4 часа   •   👥 Лимит: 80–130 гостей</a:t>
            </a:r>
            <a:br/>
            <a:r>
              <a:t>💬 Призыв к действию: пиши слово «БАЛ» в директ / Telegram для бронирования места!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